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41" r:id="rId3"/>
    <p:sldId id="365" r:id="rId4"/>
    <p:sldId id="366" r:id="rId5"/>
    <p:sldId id="308" r:id="rId6"/>
    <p:sldId id="367" r:id="rId7"/>
    <p:sldId id="388" r:id="rId8"/>
    <p:sldId id="342" r:id="rId9"/>
    <p:sldId id="368" r:id="rId10"/>
    <p:sldId id="389" r:id="rId11"/>
    <p:sldId id="343" r:id="rId12"/>
    <p:sldId id="369" r:id="rId13"/>
    <p:sldId id="390" r:id="rId14"/>
    <p:sldId id="344" r:id="rId15"/>
    <p:sldId id="370" r:id="rId16"/>
    <p:sldId id="391" r:id="rId17"/>
    <p:sldId id="346" r:id="rId18"/>
    <p:sldId id="371" r:id="rId19"/>
    <p:sldId id="392" r:id="rId20"/>
    <p:sldId id="345" r:id="rId21"/>
    <p:sldId id="372" r:id="rId22"/>
    <p:sldId id="393" r:id="rId23"/>
    <p:sldId id="357" r:id="rId24"/>
    <p:sldId id="373" r:id="rId25"/>
    <p:sldId id="394" r:id="rId26"/>
    <p:sldId id="347" r:id="rId27"/>
    <p:sldId id="374" r:id="rId28"/>
    <p:sldId id="395" r:id="rId29"/>
    <p:sldId id="299" r:id="rId30"/>
    <p:sldId id="375" r:id="rId31"/>
    <p:sldId id="396" r:id="rId32"/>
    <p:sldId id="350" r:id="rId33"/>
    <p:sldId id="376" r:id="rId34"/>
    <p:sldId id="397" r:id="rId35"/>
    <p:sldId id="351" r:id="rId36"/>
    <p:sldId id="377" r:id="rId37"/>
    <p:sldId id="398" r:id="rId38"/>
    <p:sldId id="349" r:id="rId39"/>
    <p:sldId id="378" r:id="rId40"/>
    <p:sldId id="399" r:id="rId41"/>
    <p:sldId id="352" r:id="rId42"/>
    <p:sldId id="379" r:id="rId43"/>
    <p:sldId id="400" r:id="rId44"/>
    <p:sldId id="354" r:id="rId45"/>
    <p:sldId id="380" r:id="rId46"/>
    <p:sldId id="401" r:id="rId47"/>
    <p:sldId id="355" r:id="rId48"/>
    <p:sldId id="381" r:id="rId49"/>
    <p:sldId id="402" r:id="rId50"/>
    <p:sldId id="362" r:id="rId51"/>
    <p:sldId id="382" r:id="rId52"/>
    <p:sldId id="403" r:id="rId53"/>
    <p:sldId id="360" r:id="rId54"/>
    <p:sldId id="383" r:id="rId55"/>
    <p:sldId id="404" r:id="rId56"/>
    <p:sldId id="359" r:id="rId57"/>
    <p:sldId id="384" r:id="rId58"/>
    <p:sldId id="405" r:id="rId59"/>
    <p:sldId id="364" r:id="rId60"/>
    <p:sldId id="385" r:id="rId61"/>
    <p:sldId id="406" r:id="rId62"/>
    <p:sldId id="324" r:id="rId63"/>
    <p:sldId id="386" r:id="rId64"/>
    <p:sldId id="407" r:id="rId65"/>
    <p:sldId id="363" r:id="rId66"/>
    <p:sldId id="319" r:id="rId67"/>
    <p:sldId id="387" r:id="rId68"/>
    <p:sldId id="408" r:id="rId69"/>
    <p:sldId id="302" r:id="rId70"/>
    <p:sldId id="339" r:id="rId71"/>
    <p:sldId id="340" r:id="rId72"/>
    <p:sldId id="327" r:id="rId73"/>
    <p:sldId id="33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7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2F9D-80A5-48CE-9455-883C57BE3AD2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6AE5-87BA-4820-96ED-82161F3B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9.jpg"/><Relationship Id="rId5" Type="http://schemas.openxmlformats.org/officeDocument/2006/relationships/image" Target="../media/image16.png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g"/><Relationship Id="rId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12" Type="http://schemas.openxmlformats.org/officeDocument/2006/relationships/image" Target="../media/image4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slide" Target="slide18.xml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28.jpg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slide" Target="slide21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28.jp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slide" Target="slide25.xml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7.png"/><Relationship Id="rId4" Type="http://schemas.openxmlformats.org/officeDocument/2006/relationships/slide" Target="slide28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30.xml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1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58.png"/><Relationship Id="rId17" Type="http://schemas.openxmlformats.org/officeDocument/2006/relationships/image" Target="../media/image45.png"/><Relationship Id="rId2" Type="http://schemas.openxmlformats.org/officeDocument/2006/relationships/image" Target="../media/image4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7.png"/><Relationship Id="rId5" Type="http://schemas.openxmlformats.org/officeDocument/2006/relationships/slide" Target="slide37.xml"/><Relationship Id="rId15" Type="http://schemas.openxmlformats.org/officeDocument/2006/relationships/image" Target="../media/image61.png"/><Relationship Id="rId10" Type="http://schemas.openxmlformats.org/officeDocument/2006/relationships/slide" Target="slide36.xml"/><Relationship Id="rId4" Type="http://schemas.openxmlformats.org/officeDocument/2006/relationships/image" Target="../media/image1.png"/><Relationship Id="rId9" Type="http://schemas.openxmlformats.org/officeDocument/2006/relationships/image" Target="../media/image35.jpg"/><Relationship Id="rId1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.png"/><Relationship Id="rId7" Type="http://schemas.openxmlformats.org/officeDocument/2006/relationships/slide" Target="slide39.xml"/><Relationship Id="rId12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65.png"/><Relationship Id="rId4" Type="http://schemas.openxmlformats.org/officeDocument/2006/relationships/image" Target="../media/image1.png"/><Relationship Id="rId9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slide" Target="slide4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1.jpg"/><Relationship Id="rId5" Type="http://schemas.openxmlformats.org/officeDocument/2006/relationships/image" Target="../media/image37.png"/><Relationship Id="rId10" Type="http://schemas.openxmlformats.org/officeDocument/2006/relationships/image" Target="../media/image70.png"/><Relationship Id="rId4" Type="http://schemas.openxmlformats.org/officeDocument/2006/relationships/image" Target="../media/image1.png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image" Target="../media/image76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74.png"/><Relationship Id="rId5" Type="http://schemas.openxmlformats.org/officeDocument/2006/relationships/image" Target="../media/image45.png"/><Relationship Id="rId10" Type="http://schemas.openxmlformats.org/officeDocument/2006/relationships/slide" Target="slide46.xml"/><Relationship Id="rId4" Type="http://schemas.openxmlformats.org/officeDocument/2006/relationships/image" Target="../media/image1.png"/><Relationship Id="rId9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7.png"/><Relationship Id="rId7" Type="http://schemas.openxmlformats.org/officeDocument/2006/relationships/image" Target="../media/image77.png"/><Relationship Id="rId12" Type="http://schemas.openxmlformats.org/officeDocument/2006/relationships/image" Target="../media/image8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9.jpg"/><Relationship Id="rId5" Type="http://schemas.openxmlformats.org/officeDocument/2006/relationships/image" Target="../media/image63.png"/><Relationship Id="rId10" Type="http://schemas.openxmlformats.org/officeDocument/2006/relationships/slide" Target="slide48.xml"/><Relationship Id="rId4" Type="http://schemas.openxmlformats.org/officeDocument/2006/relationships/image" Target="../media/image1.png"/><Relationship Id="rId9" Type="http://schemas.openxmlformats.org/officeDocument/2006/relationships/image" Target="../media/image7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image" Target="../media/image76.png"/><Relationship Id="rId3" Type="http://schemas.openxmlformats.org/officeDocument/2006/relationships/image" Target="../media/image7.png"/><Relationship Id="rId7" Type="http://schemas.openxmlformats.org/officeDocument/2006/relationships/image" Target="../media/image82.jpg"/><Relationship Id="rId12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64.png"/><Relationship Id="rId10" Type="http://schemas.openxmlformats.org/officeDocument/2006/relationships/slide" Target="slide51.xml"/><Relationship Id="rId4" Type="http://schemas.openxmlformats.org/officeDocument/2006/relationships/image" Target="../media/image1.png"/><Relationship Id="rId9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89.png"/><Relationship Id="rId5" Type="http://schemas.openxmlformats.org/officeDocument/2006/relationships/slide" Target="slide54.xml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image" Target="../media/image21.png"/><Relationship Id="rId9" Type="http://schemas.openxmlformats.org/officeDocument/2006/relationships/slide" Target="slide55.xml"/><Relationship Id="rId1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94.png"/><Relationship Id="rId5" Type="http://schemas.openxmlformats.org/officeDocument/2006/relationships/image" Target="../media/image44.png"/><Relationship Id="rId15" Type="http://schemas.openxmlformats.org/officeDocument/2006/relationships/image" Target="../media/image97.png"/><Relationship Id="rId10" Type="http://schemas.openxmlformats.org/officeDocument/2006/relationships/slide" Target="slide58.xml"/><Relationship Id="rId4" Type="http://schemas.openxmlformats.org/officeDocument/2006/relationships/image" Target="../media/image42.png"/><Relationship Id="rId9" Type="http://schemas.openxmlformats.org/officeDocument/2006/relationships/image" Target="../media/image93.png"/><Relationship Id="rId1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0.png"/><Relationship Id="rId3" Type="http://schemas.openxmlformats.org/officeDocument/2006/relationships/image" Target="../media/image42.png"/><Relationship Id="rId7" Type="http://schemas.openxmlformats.org/officeDocument/2006/relationships/image" Target="../media/image37.png"/><Relationship Id="rId12" Type="http://schemas.openxmlformats.org/officeDocument/2006/relationships/slide" Target="slide61.xml"/><Relationship Id="rId17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5.png"/><Relationship Id="rId15" Type="http://schemas.openxmlformats.org/officeDocument/2006/relationships/image" Target="../media/image102.png"/><Relationship Id="rId10" Type="http://schemas.openxmlformats.org/officeDocument/2006/relationships/image" Target="../media/image98.png"/><Relationship Id="rId4" Type="http://schemas.openxmlformats.org/officeDocument/2006/relationships/image" Target="../media/image51.png"/><Relationship Id="rId9" Type="http://schemas.openxmlformats.org/officeDocument/2006/relationships/slide" Target="slide60.xml"/><Relationship Id="rId1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105.png"/><Relationship Id="rId12" Type="http://schemas.openxmlformats.org/officeDocument/2006/relationships/image" Target="../media/image106.png"/><Relationship Id="rId17" Type="http://schemas.openxmlformats.org/officeDocument/2006/relationships/image" Target="../media/image10.png"/><Relationship Id="rId2" Type="http://schemas.openxmlformats.org/officeDocument/2006/relationships/image" Target="../media/image103.png"/><Relationship Id="rId16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6.png"/><Relationship Id="rId5" Type="http://schemas.openxmlformats.org/officeDocument/2006/relationships/image" Target="../media/image5.png"/><Relationship Id="rId15" Type="http://schemas.openxmlformats.org/officeDocument/2006/relationships/image" Target="../media/image42.png"/><Relationship Id="rId10" Type="http://schemas.openxmlformats.org/officeDocument/2006/relationships/image" Target="../media/image58.png"/><Relationship Id="rId4" Type="http://schemas.openxmlformats.org/officeDocument/2006/relationships/image" Target="../media/image91.png"/><Relationship Id="rId9" Type="http://schemas.openxmlformats.org/officeDocument/2006/relationships/slide" Target="slide63.xml"/><Relationship Id="rId1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7.png"/><Relationship Id="rId4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slide" Target="slide67.xml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slide" Target="slide68.xml"/><Relationship Id="rId14" Type="http://schemas.openxmlformats.org/officeDocument/2006/relationships/image" Target="../media/image1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slide" Target="slide9.xml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jpg"/><Relationship Id="rId5" Type="http://schemas.openxmlformats.org/officeDocument/2006/relationships/image" Target="../media/image6.png"/><Relationship Id="rId10" Type="http://schemas.openxmlformats.org/officeDocument/2006/relationships/image" Target="../media/image24.jpg"/><Relationship Id="rId4" Type="http://schemas.openxmlformats.org/officeDocument/2006/relationships/image" Target="../media/image22.pn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837" y="1342168"/>
            <a:ext cx="9953596" cy="16824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+mn-lt"/>
              </a:rPr>
              <a:t>The Very Hungry Caterpillar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4400" dirty="0"/>
              <a:t>by Eric Carle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930223" y="4414663"/>
            <a:ext cx="605082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Essential Questions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Created by Sally Vonier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5832">
            <a:off x="4067016" y="2274988"/>
            <a:ext cx="3569212" cy="21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7154" y="1077340"/>
            <a:ext cx="3557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Where is the egg?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47" y="1749863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6098" y="1984226"/>
            <a:ext cx="62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Egg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2710" y="199910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59329" y="227371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4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668" y="2601548"/>
            <a:ext cx="1304551" cy="11038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773" y="4477005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670" y="620869"/>
            <a:ext cx="724082" cy="6126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372" y="521759"/>
            <a:ext cx="830215" cy="6988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241" y="505982"/>
            <a:ext cx="856045" cy="720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724" y="2601548"/>
            <a:ext cx="1466290" cy="1232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9510" y="4626842"/>
            <a:ext cx="1868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on the flower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26816" y="4626842"/>
            <a:ext cx="1698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on the grass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03847" y="4664315"/>
            <a:ext cx="1529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on the leaf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22" y="5177513"/>
            <a:ext cx="1606868" cy="1306919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84" y="5126588"/>
            <a:ext cx="1122005" cy="1455575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6" y="5562019"/>
            <a:ext cx="1991532" cy="77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261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6958670" y="645986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84079" y="645135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5035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498" y="1157421"/>
            <a:ext cx="11117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How does the caterpillar feel at the beginning of the story?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64" y="1762939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39750" y="2051776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24427" y="1972041"/>
            <a:ext cx="77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43830" y="191743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5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2341" y="4620539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tired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4339" y="4651718"/>
            <a:ext cx="1062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hungry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78804" y="4650660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sick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4365">
            <a:off x="2846569" y="2556585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0576">
            <a:off x="3151559" y="533800"/>
            <a:ext cx="1183143" cy="734794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248" y="5082204"/>
            <a:ext cx="1367672" cy="1357029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685" y="5168952"/>
            <a:ext cx="1342737" cy="12981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79213" y="584193"/>
            <a:ext cx="776944" cy="6946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450946" y="2536113"/>
            <a:ext cx="1376214" cy="12303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759" y="457186"/>
            <a:ext cx="908205" cy="888023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8" y="5238427"/>
            <a:ext cx="1710239" cy="12008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826" y="504544"/>
            <a:ext cx="976350" cy="725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3131" y="646710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6958670" y="646710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6010" y="646710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25545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2411" y="1058396"/>
            <a:ext cx="868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is the caterpillar’s problem in the story?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75" y="1703118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16249" y="1949411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151" y="1832307"/>
            <a:ext cx="146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needed to</a:t>
            </a:r>
          </a:p>
          <a:p>
            <a:pPr algn="ctr"/>
            <a:r>
              <a:rPr lang="en-US" sz="2400" dirty="0"/>
              <a:t>find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941479" y="143193"/>
            <a:ext cx="126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6 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0820" y="4688394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his mother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31717" y="4659498"/>
            <a:ext cx="148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a butterfly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45775" y="4726639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food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8158">
            <a:off x="2851085" y="2455577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8000">
            <a:off x="4323822" y="605772"/>
            <a:ext cx="945332" cy="587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373" y="425411"/>
            <a:ext cx="880640" cy="7309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963" y="463155"/>
            <a:ext cx="788056" cy="711589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34" y="5127038"/>
            <a:ext cx="1357394" cy="135739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941" y="5209895"/>
            <a:ext cx="1946961" cy="1034323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573" y="5120120"/>
            <a:ext cx="1634521" cy="12138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33261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1816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6788" y="645986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660060" y="2600854"/>
            <a:ext cx="1107903" cy="1190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36365" y="419758"/>
            <a:ext cx="948480" cy="7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6116" y="1200642"/>
            <a:ext cx="755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Who is the main character in the story?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824" y="544842"/>
            <a:ext cx="1141439" cy="788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968" y="488184"/>
            <a:ext cx="989271" cy="86169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032" y="1824414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8620" y="1953505"/>
            <a:ext cx="1362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Main </a:t>
            </a:r>
          </a:p>
          <a:p>
            <a:pPr algn="ctr"/>
            <a:r>
              <a:rPr lang="en-US" sz="2400" dirty="0"/>
              <a:t>character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33923" y="213221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490" y="2502773"/>
            <a:ext cx="1466290" cy="1232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925" y="562206"/>
            <a:ext cx="838189" cy="80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503" y="2768884"/>
            <a:ext cx="1157450" cy="1115207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0749788" y="165018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662" y="4462134"/>
            <a:ext cx="2330100" cy="2269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707" y="4462134"/>
            <a:ext cx="2330100" cy="2269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853" y="4462134"/>
            <a:ext cx="2330100" cy="2269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9699" y="4691260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ladybug</a:t>
            </a:r>
          </a:p>
        </p:txBody>
      </p:sp>
      <p:sp>
        <p:nvSpPr>
          <p:cNvPr id="8" name="Rectangle 7"/>
          <p:cNvSpPr/>
          <p:nvPr/>
        </p:nvSpPr>
        <p:spPr>
          <a:xfrm>
            <a:off x="8511657" y="4690370"/>
            <a:ext cx="144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caterpillar</a:t>
            </a:r>
          </a:p>
        </p:txBody>
      </p:sp>
      <p:sp>
        <p:nvSpPr>
          <p:cNvPr id="9" name="Rectangle 8"/>
          <p:cNvSpPr/>
          <p:nvPr/>
        </p:nvSpPr>
        <p:spPr>
          <a:xfrm>
            <a:off x="2602212" y="4674709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child</a:t>
            </a:r>
          </a:p>
        </p:txBody>
      </p:sp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4272">
            <a:off x="8382645" y="5189726"/>
            <a:ext cx="1632134" cy="1013641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823" y="5264184"/>
            <a:ext cx="1175587" cy="111371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4968" y="5152035"/>
            <a:ext cx="1079363" cy="13380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00151" y="643874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999157" y="6435004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0106960" y="643901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70953" y="755787"/>
            <a:ext cx="392590" cy="3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1484" y="1086824"/>
            <a:ext cx="6649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does the caterpillar eat first?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87" y="1726639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39748" y="1958471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04796" y="1930679"/>
            <a:ext cx="70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eats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704301" y="203215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7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3" y="4477004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4092" y="4635716"/>
            <a:ext cx="105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orange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51158" y="4642407"/>
            <a:ext cx="64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leaf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4829" y="4635716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apple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7" name="Picture 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026" y="5121768"/>
            <a:ext cx="1333976" cy="1234582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65" y="5280416"/>
            <a:ext cx="1122994" cy="9133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54341">
            <a:off x="2874583" y="2502204"/>
            <a:ext cx="1612020" cy="1001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9475" y="510299"/>
            <a:ext cx="966355" cy="5861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72285">
            <a:off x="5641325" y="661674"/>
            <a:ext cx="945332" cy="58710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0159" y="5054079"/>
            <a:ext cx="1211678" cy="13699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472" y="515388"/>
            <a:ext cx="995585" cy="7214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9047" y="2303525"/>
            <a:ext cx="1889886" cy="14780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0907" y="441103"/>
            <a:ext cx="880640" cy="730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5651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6143" y="645482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84079" y="640810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9357" y="4252049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9757" y="1117117"/>
            <a:ext cx="6712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does the caterpillar eat last?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4" y="1743535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36086" y="1974481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43015" y="1939053"/>
            <a:ext cx="70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eats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51580" y="167839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8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82" y="4515298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979" y="4443639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4092" y="4635716"/>
            <a:ext cx="1052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orange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94356" y="4651718"/>
            <a:ext cx="64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leaf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4829" y="4635716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apple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7" name="Picture 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026" y="5121768"/>
            <a:ext cx="1333976" cy="1234582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6" y="5260846"/>
            <a:ext cx="1122919" cy="9133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8656">
            <a:off x="2810396" y="2479472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2270">
            <a:off x="5517381" y="662565"/>
            <a:ext cx="945332" cy="58710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159" y="5054079"/>
            <a:ext cx="1211678" cy="13699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8670" y="545704"/>
            <a:ext cx="995585" cy="7214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479" y="2296891"/>
            <a:ext cx="1889886" cy="14780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1286" y="470115"/>
            <a:ext cx="880640" cy="73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3979" y="339635"/>
            <a:ext cx="1499301" cy="8819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82880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8670" y="6484432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21058" y="644330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8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4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424165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67726" y="2482409"/>
            <a:ext cx="7056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Does the caterpillar eat pizza?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0713574" y="218789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9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5047">
            <a:off x="4770513" y="1588835"/>
            <a:ext cx="1612020" cy="1001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53" y="1618694"/>
            <a:ext cx="1304631" cy="102036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751" y="4541003"/>
            <a:ext cx="2193432" cy="2193432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377" y="4552154"/>
            <a:ext cx="2182281" cy="2182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4154">
            <a:off x="8086908" y="1628293"/>
            <a:ext cx="1013082" cy="10011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67959" y="637217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5937" y="6403887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9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1705" y="1478348"/>
            <a:ext cx="1580762" cy="11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424165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2682" y="2416312"/>
            <a:ext cx="8786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Does the caterpillar eat strawberries?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0690325" y="234287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10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8535">
            <a:off x="4033157" y="1498889"/>
            <a:ext cx="1612020" cy="1001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0119"/>
            <a:ext cx="1304631" cy="1020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10" y="1756917"/>
            <a:ext cx="742076" cy="792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0850">
            <a:off x="8902817" y="1775617"/>
            <a:ext cx="746451" cy="79684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751" y="4541003"/>
            <a:ext cx="2193432" cy="2193432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377" y="4552154"/>
            <a:ext cx="2182281" cy="2182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1300" y="6366860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6587" y="640443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10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309" y="1346534"/>
            <a:ext cx="1545163" cy="12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032" y="1099022"/>
            <a:ext cx="806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How many plums does the caterpillar eat?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09" y="1735081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81933" y="1966210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04797" y="1919747"/>
            <a:ext cx="705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eats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717728" y="161758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11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5966" y="468839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plums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91376" y="468839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  <a:r>
              <a:rPr lang="en-US" sz="2400" dirty="0">
                <a:solidFill>
                  <a:prstClr val="black"/>
                </a:solidFill>
              </a:rPr>
              <a:t> plums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40559" y="468839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5</a:t>
            </a:r>
            <a:r>
              <a:rPr lang="en-US" sz="2400" dirty="0">
                <a:solidFill>
                  <a:prstClr val="black"/>
                </a:solidFill>
              </a:rPr>
              <a:t> plums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1756">
            <a:off x="2783061" y="2469040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1428">
            <a:off x="7199697" y="550074"/>
            <a:ext cx="945332" cy="587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038" y="543523"/>
            <a:ext cx="995585" cy="7214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30" y="2278425"/>
            <a:ext cx="1831669" cy="147809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36" y="5150059"/>
            <a:ext cx="1420243" cy="100107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052" y="5151523"/>
            <a:ext cx="1185662" cy="835727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634" y="5824576"/>
            <a:ext cx="538355" cy="608574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708652">
            <a:off x="1966276" y="5802876"/>
            <a:ext cx="576746" cy="65197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1924" y="5295952"/>
            <a:ext cx="873678" cy="9145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51924">
            <a:off x="4522688" y="573816"/>
            <a:ext cx="538355" cy="6085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61127" y="6458791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15220" y="646814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111945" y="645025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11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0863" y="565950"/>
            <a:ext cx="478223" cy="632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0817" y="557305"/>
            <a:ext cx="774685" cy="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5050" y="1192563"/>
            <a:ext cx="9730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How does the caterpillar feel after eating so much?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18" y="1783296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4069" y="2039207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0956" y="1996163"/>
            <a:ext cx="77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27141" y="38695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12</a:t>
            </a:r>
          </a:p>
          <a:p>
            <a:r>
              <a:rPr lang="en-US" dirty="0"/>
              <a:t>Level 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2341" y="4620539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tired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44339" y="4651718"/>
            <a:ext cx="1062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hungry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78804" y="4650660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sick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926">
            <a:off x="2851084" y="2626203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962">
            <a:off x="3700810" y="560028"/>
            <a:ext cx="1183143" cy="7347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685" y="5168952"/>
            <a:ext cx="1342737" cy="12981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29523" y="585765"/>
            <a:ext cx="776944" cy="6946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407891" y="2544576"/>
            <a:ext cx="1376214" cy="12303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563" y="443089"/>
            <a:ext cx="908205" cy="888023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8" y="5238427"/>
            <a:ext cx="1710239" cy="120080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2739" y="5082204"/>
            <a:ext cx="1804550" cy="1459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6536" y="865643"/>
            <a:ext cx="551214" cy="465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6073" y="387362"/>
            <a:ext cx="450672" cy="48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3398" y="847085"/>
            <a:ext cx="672481" cy="4730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7868" y="654526"/>
            <a:ext cx="763479" cy="6613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9323" y="500875"/>
            <a:ext cx="897769" cy="4121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4216" y="646964"/>
            <a:ext cx="914726" cy="715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80594" y="645599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63163" y="647984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148156" y="645599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7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0486" y="1070571"/>
            <a:ext cx="9111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does the caterpillar build around himself?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3" y="1678432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74806" y="1922968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40856" y="1918836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498421" y="218460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13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24092" y="4635716"/>
            <a:ext cx="108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cocoon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46976" y="4642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house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65108" y="4642407"/>
            <a:ext cx="719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nest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5012">
            <a:off x="4459777" y="438702"/>
            <a:ext cx="1183143" cy="734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0171">
            <a:off x="2918204" y="2503967"/>
            <a:ext cx="1376528" cy="85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69" y="2380501"/>
            <a:ext cx="1137427" cy="1229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982" y="457668"/>
            <a:ext cx="914832" cy="6968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025" y="429224"/>
            <a:ext cx="880640" cy="730998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626" y="5047018"/>
            <a:ext cx="1456126" cy="157297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3560" y="5269473"/>
            <a:ext cx="1562907" cy="966378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6243" y="5121010"/>
            <a:ext cx="1325957" cy="1211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36" y="504896"/>
            <a:ext cx="882740" cy="679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15651" y="648443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13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8670" y="648443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13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84079" y="645986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13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94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0104" y="1075689"/>
            <a:ext cx="6751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does the caterpillar become?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4" y="1670785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01645" y="1877787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8836" y="1926555"/>
            <a:ext cx="130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becomes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558591" y="188723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14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7973" y="4688392"/>
            <a:ext cx="979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beetle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34713" y="4688393"/>
            <a:ext cx="136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dragonfly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90936" y="4688392"/>
            <a:ext cx="127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butterfly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5574">
            <a:off x="2836480" y="2428426"/>
            <a:ext cx="1612020" cy="10011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8304">
            <a:off x="5460244" y="504749"/>
            <a:ext cx="1112436" cy="690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409" y="458457"/>
            <a:ext cx="880640" cy="730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062" y="488626"/>
            <a:ext cx="1418858" cy="7793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125" y="709961"/>
            <a:ext cx="706068" cy="4385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021" y="2548019"/>
            <a:ext cx="1566644" cy="779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29" y="2690086"/>
            <a:ext cx="811288" cy="50385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491" y="5167099"/>
            <a:ext cx="1743478" cy="1309229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0341" y="5133791"/>
            <a:ext cx="1532418" cy="1331078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7" y="5133791"/>
            <a:ext cx="1260224" cy="13798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61127" y="646907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14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6536" y="647455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14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27444" y="645986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14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29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3160" y="1113155"/>
            <a:ext cx="7640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When does the caterpillar eat an apple?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16" y="1728053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0668" y="1912296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7988" y="1893926"/>
            <a:ext cx="147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eats apple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593428" y="278723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15 </a:t>
            </a:r>
          </a:p>
          <a:p>
            <a:r>
              <a:rPr lang="en-US" dirty="0"/>
              <a:t>Level 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6358" y="4712288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on Saturday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09220" y="4681594"/>
            <a:ext cx="1933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on Valentine’s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Day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31681" y="4709655"/>
            <a:ext cx="1607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on Monday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9273">
            <a:off x="2803879" y="2411491"/>
            <a:ext cx="1612020" cy="10011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5251">
            <a:off x="5286045" y="618987"/>
            <a:ext cx="945332" cy="587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437" y="519851"/>
            <a:ext cx="995585" cy="7214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804" y="602318"/>
            <a:ext cx="689431" cy="638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58" y="2402595"/>
            <a:ext cx="1413995" cy="1212841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085" y="5097093"/>
            <a:ext cx="1954045" cy="1271529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6066" y="5287596"/>
            <a:ext cx="1934371" cy="1080713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024" y="5413649"/>
            <a:ext cx="1272051" cy="1046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094" y="6440194"/>
            <a:ext cx="3350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86536" y="645986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77973" y="6440194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15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764" y="452729"/>
            <a:ext cx="836300" cy="7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hlinkClick r:id="rId3" action="ppaction://hlinksldjump"/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3033" y="1176813"/>
            <a:ext cx="7800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Why does the caterpillar build a cocoon?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18" y="1776283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87169" y="2025927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44615" y="1960949"/>
            <a:ext cx="19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builds cocoon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79766" y="127213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16</a:t>
            </a:r>
          </a:p>
          <a:p>
            <a:r>
              <a:rPr lang="en-US" dirty="0"/>
              <a:t>Level 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3563" y="4696580"/>
            <a:ext cx="146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store food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99890" y="4623195"/>
            <a:ext cx="1951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get out of rain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13467" y="4612222"/>
            <a:ext cx="1908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place to sleep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55" y="594404"/>
            <a:ext cx="1183143" cy="734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4635">
            <a:off x="2939750" y="2576821"/>
            <a:ext cx="1376528" cy="85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056" y="613370"/>
            <a:ext cx="914832" cy="6968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955" y="696835"/>
            <a:ext cx="709123" cy="7039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936" y="2454089"/>
            <a:ext cx="1456126" cy="13820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624" y="468421"/>
            <a:ext cx="1334341" cy="835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80594" y="6469659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91757" y="648443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11945" y="6469659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16</a:t>
            </a:r>
            <a:endParaRPr lang="en-US" dirty="0"/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03" y="5027360"/>
            <a:ext cx="1631950" cy="1520783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53" y="5034025"/>
            <a:ext cx="1653442" cy="146596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7" y="5247045"/>
            <a:ext cx="1405304" cy="12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3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48" y="1742877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36738" y="2055670"/>
            <a:ext cx="105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Setting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8045" y="2129933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107" y="2591598"/>
            <a:ext cx="1466290" cy="123266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10752319" y="192651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2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662" y="4462134"/>
            <a:ext cx="2330100" cy="2269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202" y="4492982"/>
            <a:ext cx="2330100" cy="2269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53" y="4462134"/>
            <a:ext cx="2330100" cy="2269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1495" y="4674709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aquarium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8206" y="4669860"/>
            <a:ext cx="1101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kitchen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6195" y="4674708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outside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54" y="1032018"/>
            <a:ext cx="10546994" cy="96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073" y="457922"/>
            <a:ext cx="1009520" cy="8500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282" y="2682418"/>
            <a:ext cx="1316393" cy="11084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45" y="441786"/>
            <a:ext cx="981606" cy="826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4033" y="488661"/>
            <a:ext cx="948480" cy="764053"/>
          </a:xfrm>
          <a:prstGeom prst="rect">
            <a:avLst/>
          </a:prstGeom>
        </p:spPr>
      </p:pic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9056" y="5152035"/>
            <a:ext cx="1733401" cy="124467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7876" y="5152035"/>
            <a:ext cx="1891566" cy="1431456"/>
          </a:xfrm>
          <a:prstGeom prst="rect">
            <a:avLst/>
          </a:prstGeom>
        </p:spPr>
      </p:pic>
      <p:pic>
        <p:nvPicPr>
          <p:cNvPr id="31" name="Picture 3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558" y="5107456"/>
            <a:ext cx="1986568" cy="15014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15383" y="646956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7003697" y="648392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10125727" y="646956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0956" y="586858"/>
            <a:ext cx="823145" cy="6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8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4039" y="1176856"/>
            <a:ext cx="9843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When does the caterpillar come out of the cocoon?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1" y="1768984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7540" y="2048979"/>
            <a:ext cx="148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Caterpillar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1721" y="2039210"/>
            <a:ext cx="148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comes out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49925" y="142814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17</a:t>
            </a:r>
          </a:p>
          <a:p>
            <a:r>
              <a:rPr lang="en-US" dirty="0"/>
              <a:t>Level 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9713" y="4678025"/>
            <a:ext cx="1860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after 2 weeks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99642" y="4641904"/>
            <a:ext cx="1443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tomorrow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67775" y="4653116"/>
            <a:ext cx="1615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after a year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8807">
            <a:off x="2819940" y="2644044"/>
            <a:ext cx="1567948" cy="9895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552" y="585424"/>
            <a:ext cx="822954" cy="775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472" y="607733"/>
            <a:ext cx="1035501" cy="656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62" y="2775472"/>
            <a:ext cx="1653670" cy="1063861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4557" y="5045545"/>
            <a:ext cx="1443472" cy="1280499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1185" y="5211261"/>
            <a:ext cx="1858474" cy="555907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6585" y="5842720"/>
            <a:ext cx="1881539" cy="562806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9195" y="5165188"/>
            <a:ext cx="1603698" cy="1355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27938" y="645963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17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2530" y="645963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17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708787" y="647796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17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6352" y="485538"/>
            <a:ext cx="836300" cy="7912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8807">
            <a:off x="4208322" y="563972"/>
            <a:ext cx="1136891" cy="7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8481" y="1068809"/>
            <a:ext cx="1031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foods make the caterpillar have a stomachache?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94" y="1684075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82614" y="1852153"/>
            <a:ext cx="1840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stomachache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14190" y="1895366"/>
            <a:ext cx="86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49298" y="121623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18</a:t>
            </a:r>
          </a:p>
          <a:p>
            <a:r>
              <a:rPr lang="en-US" dirty="0"/>
              <a:t>Level 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158" y="491771"/>
            <a:ext cx="1183143" cy="7347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469" y="4460143"/>
            <a:ext cx="2340813" cy="2340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670" y="4460143"/>
            <a:ext cx="2340813" cy="2340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425" y="4460142"/>
            <a:ext cx="2340813" cy="23408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6" y="4460142"/>
            <a:ext cx="2340813" cy="234081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53110" y="4660134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Soup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260" y="4655451"/>
            <a:ext cx="1429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Chocolate</a:t>
            </a:r>
          </a:p>
          <a:p>
            <a:pPr algn="ctr"/>
            <a:r>
              <a:rPr lang="en-US" sz="2400" dirty="0"/>
              <a:t>cake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39081" y="4636049"/>
            <a:ext cx="139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Ice cream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268" y="4460142"/>
            <a:ext cx="2340813" cy="234081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916007" y="4614063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Lollipop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603164" y="4669910"/>
            <a:ext cx="708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Leaf</a:t>
            </a:r>
          </a:p>
        </p:txBody>
      </p:sp>
      <p:pic>
        <p:nvPicPr>
          <p:cNvPr id="39" name="Picture 3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56" y="5390384"/>
            <a:ext cx="1250037" cy="1055585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702" y="5070950"/>
            <a:ext cx="1395035" cy="1439265"/>
          </a:xfrm>
          <a:prstGeom prst="rect">
            <a:avLst/>
          </a:prstGeom>
        </p:spPr>
      </p:pic>
      <p:pic>
        <p:nvPicPr>
          <p:cNvPr id="41" name="Picture 4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719" y="5140182"/>
            <a:ext cx="1133886" cy="1349324"/>
          </a:xfrm>
          <a:prstGeom prst="rect">
            <a:avLst/>
          </a:prstGeom>
        </p:spPr>
      </p:pic>
      <p:pic>
        <p:nvPicPr>
          <p:cNvPr id="42" name="Picture 4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6268" y="5341343"/>
            <a:ext cx="1522449" cy="882697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5283" y="5390384"/>
            <a:ext cx="1583624" cy="936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7702" y="2469886"/>
            <a:ext cx="1649865" cy="11819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5768" y="525744"/>
            <a:ext cx="983597" cy="70466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289" y="508814"/>
            <a:ext cx="950790" cy="66697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8025" y="416532"/>
            <a:ext cx="930144" cy="77209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5154417" y="2497822"/>
            <a:ext cx="1780363" cy="86996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121017" y="654788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18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508435" y="653700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18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42458" y="651021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18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40960" y="6543389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18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3476982" y="669328"/>
            <a:ext cx="897395" cy="43850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1755659" y="6537004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18</a:t>
            </a:r>
            <a:endParaRPr lang="en-US" dirty="0"/>
          </a:p>
        </p:txBody>
      </p:sp>
      <p:pic>
        <p:nvPicPr>
          <p:cNvPr id="38" name="Content Placeholder 3">
            <a:hlinkClick r:id="rId16" action="ppaction://hlinksldjump"/>
            <a:extLst>
              <a:ext uri="{FF2B5EF4-FFF2-40B4-BE49-F238E27FC236}">
                <a16:creationId xmlns:a16="http://schemas.microsoft.com/office/drawing/2014/main" id="{9E2358A4-3E1D-47AB-BCE8-46AE63FC4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9767006" y="3253683"/>
            <a:ext cx="2063752" cy="7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3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5862" y="4212292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048" y="1232351"/>
            <a:ext cx="10799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type of food are apples, oranges and strawberries?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5" y="1819254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48151" y="2030642"/>
            <a:ext cx="78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They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96164" y="2057154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are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95029" y="72088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19</a:t>
            </a:r>
          </a:p>
          <a:p>
            <a:r>
              <a:rPr lang="en-US" dirty="0"/>
              <a:t>Level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4" y="4477006"/>
            <a:ext cx="2330100" cy="2269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72" y="4477005"/>
            <a:ext cx="2330100" cy="2269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81" y="4452438"/>
            <a:ext cx="2330100" cy="2269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7715" y="4662559"/>
            <a:ext cx="152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vegetables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54882" y="4651717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fruits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63670" y="4651718"/>
            <a:ext cx="92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candy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77" y="758830"/>
            <a:ext cx="703539" cy="651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520" y="2576497"/>
            <a:ext cx="691910" cy="640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0016">
            <a:off x="3374214" y="3004823"/>
            <a:ext cx="725099" cy="819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795" y="758830"/>
            <a:ext cx="605836" cy="6849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062" y="805251"/>
            <a:ext cx="553767" cy="5911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79454">
            <a:off x="9778109" y="781212"/>
            <a:ext cx="506505" cy="5406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707" y="2518819"/>
            <a:ext cx="553767" cy="5911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715" y="2473805"/>
            <a:ext cx="1466290" cy="1232665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915" y="5089672"/>
            <a:ext cx="1545371" cy="1226079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4677" y="5160010"/>
            <a:ext cx="1411216" cy="1254500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5676" y="5105646"/>
            <a:ext cx="1452172" cy="1371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7868" y="618441"/>
            <a:ext cx="930144" cy="77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329" y="284288"/>
            <a:ext cx="1266057" cy="10742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88458" y="648840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19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89327" y="6488402"/>
            <a:ext cx="347502" cy="3292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165939" y="646428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19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70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9709" y="4317765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5618" y="4419600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3025" y="1146411"/>
            <a:ext cx="547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are some other fruits?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5" y="1819254"/>
            <a:ext cx="7239207" cy="23312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6164" y="2030858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are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16875" y="134611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20</a:t>
            </a:r>
          </a:p>
          <a:p>
            <a:r>
              <a:rPr lang="en-US" dirty="0"/>
              <a:t>Level 3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3654" y="199222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fruits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81" y="716092"/>
            <a:ext cx="594100" cy="549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09" y="870584"/>
            <a:ext cx="449495" cy="479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9454">
            <a:off x="8541261" y="686788"/>
            <a:ext cx="414617" cy="442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865" y="2368555"/>
            <a:ext cx="1466290" cy="1232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918" y="2534187"/>
            <a:ext cx="1545371" cy="12260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757" y="545207"/>
            <a:ext cx="930144" cy="7720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4" y="4484605"/>
            <a:ext cx="2340813" cy="234081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5327" y="4687730"/>
            <a:ext cx="1063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Grapes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28" y="4484605"/>
            <a:ext cx="2340813" cy="234081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156432" y="4687004"/>
            <a:ext cx="100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Potato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560" y="4475199"/>
            <a:ext cx="2340813" cy="234081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58130" y="468439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Blueberries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0859" y="4484605"/>
            <a:ext cx="2340813" cy="23408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419098" y="4678719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Banana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810" y="4484606"/>
            <a:ext cx="2340813" cy="2340813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6440" y="5219555"/>
            <a:ext cx="1009650" cy="120015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8934" y="5323996"/>
            <a:ext cx="991335" cy="872375"/>
          </a:xfrm>
          <a:prstGeom prst="rect">
            <a:avLst/>
          </a:prstGeom>
        </p:spPr>
      </p:pic>
      <p:pic>
        <p:nvPicPr>
          <p:cNvPr id="41" name="Picture 4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867" y="5471130"/>
            <a:ext cx="1493675" cy="73552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40233" y="4687730"/>
            <a:ext cx="109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Carrots</a:t>
            </a:r>
            <a:endParaRPr lang="en-US" dirty="0"/>
          </a:p>
        </p:txBody>
      </p:sp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788" y="5322324"/>
            <a:ext cx="1343025" cy="981075"/>
          </a:xfrm>
          <a:prstGeom prst="rect">
            <a:avLst/>
          </a:prstGeom>
        </p:spPr>
      </p:pic>
      <p:pic>
        <p:nvPicPr>
          <p:cNvPr id="44" name="Picture 4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356" y="5396584"/>
            <a:ext cx="764489" cy="72719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116622" y="659363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527624" y="659523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49332" y="657046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20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371040" y="657046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817376" y="658609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20</a:t>
            </a:r>
            <a:endParaRPr lang="en-US" dirty="0"/>
          </a:p>
        </p:txBody>
      </p:sp>
      <p:pic>
        <p:nvPicPr>
          <p:cNvPr id="36" name="Content Placeholder 3">
            <a:hlinkClick r:id="rId16" action="ppaction://hlinksldjump"/>
            <a:extLst>
              <a:ext uri="{FF2B5EF4-FFF2-40B4-BE49-F238E27FC236}">
                <a16:creationId xmlns:a16="http://schemas.microsoft.com/office/drawing/2014/main" id="{7BCBC196-AB6C-4BF6-811B-5C14A1710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9857001" y="3295530"/>
            <a:ext cx="2241807" cy="8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424165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15" y="1853040"/>
            <a:ext cx="7580253" cy="2400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373" y="1237488"/>
            <a:ext cx="821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Which foods from the story are unhealthy?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8306" y="211540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041" y="299583"/>
            <a:ext cx="1046889" cy="995282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0667373" y="114414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21</a:t>
            </a:r>
          </a:p>
          <a:p>
            <a:r>
              <a:rPr lang="en-US" dirty="0"/>
              <a:t>Level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518" y="627893"/>
            <a:ext cx="950790" cy="666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873" y="2568095"/>
            <a:ext cx="1466290" cy="1232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742" y="579353"/>
            <a:ext cx="948480" cy="764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665" y="553212"/>
            <a:ext cx="1266721" cy="799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69863" y="2080289"/>
            <a:ext cx="144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unhealthy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441" y="2614599"/>
            <a:ext cx="1721366" cy="1085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4" y="4484605"/>
            <a:ext cx="2340813" cy="23408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6229" y="4687004"/>
            <a:ext cx="779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Cake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28" y="4484605"/>
            <a:ext cx="2340813" cy="23408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03015" y="469668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Apple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560" y="4475199"/>
            <a:ext cx="2340813" cy="23408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0881" y="4684865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Lollipop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0859" y="4484605"/>
            <a:ext cx="2340813" cy="2340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67373" y="4710669"/>
            <a:ext cx="567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Pie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810" y="4484606"/>
            <a:ext cx="2340813" cy="23408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540233" y="4687730"/>
            <a:ext cx="1230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Cupcake</a:t>
            </a:r>
            <a:endParaRPr lang="en-US" dirty="0"/>
          </a:p>
        </p:txBody>
      </p:sp>
      <p:pic>
        <p:nvPicPr>
          <p:cNvPr id="30" name="Picture 2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956" y="5390384"/>
            <a:ext cx="1250037" cy="1055585"/>
          </a:xfrm>
          <a:prstGeom prst="rect">
            <a:avLst/>
          </a:prstGeom>
        </p:spPr>
      </p:pic>
      <p:pic>
        <p:nvPicPr>
          <p:cNvPr id="31" name="Picture 3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0448" y="5148669"/>
            <a:ext cx="1395035" cy="143926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0312" y="5352519"/>
            <a:ext cx="915752" cy="959498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8661" y="5390384"/>
            <a:ext cx="1197264" cy="839361"/>
          </a:xfrm>
          <a:prstGeom prst="rect">
            <a:avLst/>
          </a:prstGeom>
        </p:spPr>
      </p:pic>
      <p:pic>
        <p:nvPicPr>
          <p:cNvPr id="33" name="Picture 3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9401" y="5300906"/>
            <a:ext cx="1005850" cy="93090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116622" y="660023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27624" y="658793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49332" y="659378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403081" y="658793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56830" y="658793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21</a:t>
            </a:r>
            <a:endParaRPr lang="en-US" dirty="0"/>
          </a:p>
        </p:txBody>
      </p:sp>
      <p:pic>
        <p:nvPicPr>
          <p:cNvPr id="39" name="Content Placeholder 3">
            <a:hlinkClick r:id="rId16" action="ppaction://hlinksldjump"/>
            <a:extLst>
              <a:ext uri="{FF2B5EF4-FFF2-40B4-BE49-F238E27FC236}">
                <a16:creationId xmlns:a16="http://schemas.microsoft.com/office/drawing/2014/main" id="{B5ED7417-F55E-4D02-86E9-062765AB5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7"/>
          <a:stretch>
            <a:fillRect/>
          </a:stretch>
        </p:blipFill>
        <p:spPr>
          <a:xfrm>
            <a:off x="9987968" y="3115917"/>
            <a:ext cx="2151634" cy="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35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6698" y="1104453"/>
            <a:ext cx="7518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are some other unhealthy foods?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94" y="1714318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99153" y="1914369"/>
            <a:ext cx="144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unhealthy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8285" y="1914369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734106" y="105372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22</a:t>
            </a:r>
          </a:p>
          <a:p>
            <a:r>
              <a:rPr lang="en-US" dirty="0"/>
              <a:t>Level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52" y="2276410"/>
            <a:ext cx="1466290" cy="1232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732" y="2423038"/>
            <a:ext cx="1721366" cy="1085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6" y="505371"/>
            <a:ext cx="1266721" cy="799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941" y="455100"/>
            <a:ext cx="930144" cy="7720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50" y="578827"/>
            <a:ext cx="1139700" cy="6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4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0" y="3728864"/>
            <a:ext cx="2340813" cy="234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08" y="3728864"/>
            <a:ext cx="2340813" cy="2340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05" y="3728862"/>
            <a:ext cx="2340813" cy="2340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002" y="3728862"/>
            <a:ext cx="2340813" cy="23408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6004" y="3926068"/>
            <a:ext cx="1106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Hotdog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52234" y="3920509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Salad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2033" y="3950414"/>
            <a:ext cx="1220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Brownie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74323" y="3937040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Donut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48" y="3728862"/>
            <a:ext cx="2340813" cy="234081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368910" y="3937040"/>
            <a:ext cx="11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Broccoli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41" y="692584"/>
            <a:ext cx="2340813" cy="2340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10" y="692584"/>
            <a:ext cx="2340813" cy="23408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79" y="692584"/>
            <a:ext cx="2340813" cy="234081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84968" y="884232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Candy bar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48884" y="921039"/>
            <a:ext cx="1746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Watermelon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91209" y="900762"/>
            <a:ext cx="165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French fries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48" y="692584"/>
            <a:ext cx="2340813" cy="234081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368910" y="903312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Cookies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3" y="689614"/>
            <a:ext cx="2340813" cy="2340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8764" y="857749"/>
            <a:ext cx="861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Chips</a:t>
            </a:r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43" y="4683936"/>
            <a:ext cx="1371164" cy="537918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684" y="4606883"/>
            <a:ext cx="1295400" cy="8763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323" y="1508670"/>
            <a:ext cx="990600" cy="1076325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16" y="1508670"/>
            <a:ext cx="1209675" cy="847725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6224" y="1478170"/>
            <a:ext cx="1162050" cy="990600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8347" y="1638207"/>
            <a:ext cx="1538669" cy="854816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1200" y="4573819"/>
            <a:ext cx="1410408" cy="790487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9728" y="4606883"/>
            <a:ext cx="1314450" cy="819150"/>
          </a:xfrm>
          <a:prstGeom prst="rect">
            <a:avLst/>
          </a:prstGeom>
        </p:spPr>
      </p:pic>
      <p:pic>
        <p:nvPicPr>
          <p:cNvPr id="41" name="Picture 4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549" y="1319414"/>
            <a:ext cx="1215276" cy="1364423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2639" y="4633631"/>
            <a:ext cx="1058916" cy="81915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4401" y="139199"/>
            <a:ext cx="132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Question 22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26272" y="275626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22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2204929" y="275342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22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043219" y="276895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434788" y="276895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826357" y="276895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22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28515" y="582810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36878" y="582810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017016" y="582810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9429239" y="582810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1826357" y="584789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743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8" y="3387127"/>
            <a:ext cx="2340813" cy="234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82" y="3387127"/>
            <a:ext cx="2340813" cy="2340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58" y="3387127"/>
            <a:ext cx="2340813" cy="2340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350" y="3387127"/>
            <a:ext cx="2340813" cy="2340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349" y="580667"/>
            <a:ext cx="2340813" cy="2340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57" y="580667"/>
            <a:ext cx="2340813" cy="23408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65" y="580666"/>
            <a:ext cx="2340813" cy="23408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73" y="580666"/>
            <a:ext cx="2340813" cy="23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CC2F-659E-4BC9-89FA-409F677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C297AE1C-2867-4F2E-98DA-5AFDFDC7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2366" y="4278553"/>
            <a:ext cx="4983852" cy="1857375"/>
          </a:xfrm>
          <a:prstGeom prst="rect">
            <a:avLst/>
          </a:prstGeom>
        </p:spPr>
      </p:pic>
      <p:pic>
        <p:nvPicPr>
          <p:cNvPr id="2050" name="Picture 2" descr="Image result for  caterpillar gif">
            <a:extLst>
              <a:ext uri="{FF2B5EF4-FFF2-40B4-BE49-F238E27FC236}">
                <a16:creationId xmlns:a16="http://schemas.microsoft.com/office/drawing/2014/main" id="{059FD4E6-E3E0-4C4A-9022-5635EE892A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232452"/>
            <a:ext cx="7630768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7" y="3505447"/>
            <a:ext cx="2349555" cy="2349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16" y="440193"/>
            <a:ext cx="2349555" cy="2349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350" y="440192"/>
            <a:ext cx="2349555" cy="2349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8" y="440194"/>
            <a:ext cx="2349555" cy="2349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82" y="440193"/>
            <a:ext cx="2349555" cy="2349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682" y="3505446"/>
            <a:ext cx="2349555" cy="23495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16" y="3505446"/>
            <a:ext cx="2349555" cy="23495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350" y="3505445"/>
            <a:ext cx="2349555" cy="23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4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4" y="693292"/>
            <a:ext cx="2369174" cy="2307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65" y="693292"/>
            <a:ext cx="2369174" cy="2307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0" y="693292"/>
            <a:ext cx="2369174" cy="2307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83" y="693292"/>
            <a:ext cx="2369174" cy="2307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0" y="3500801"/>
            <a:ext cx="2369174" cy="23070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62" y="3500801"/>
            <a:ext cx="2369174" cy="2307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4" y="3500801"/>
            <a:ext cx="2369174" cy="2307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83" y="3500800"/>
            <a:ext cx="2369174" cy="23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27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424165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223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059" y="181230"/>
            <a:ext cx="110435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 for question book – </a:t>
            </a:r>
          </a:p>
          <a:p>
            <a:endParaRPr lang="en-US" dirty="0"/>
          </a:p>
          <a:p>
            <a:r>
              <a:rPr lang="en-US" dirty="0"/>
              <a:t>Copy and laminate.  Fold along line located under the question on each page. The question should then line up with</a:t>
            </a:r>
          </a:p>
          <a:p>
            <a:r>
              <a:rPr lang="en-US" dirty="0"/>
              <a:t>the answers on the next page once folded. Select which questions you want to use.  Questions are leveled for difficulty (Level 1 – knowledge/simple recall, Level 2 – comprehension/understanding and inference, Level 3 – application/applying vocabulary to real life) </a:t>
            </a:r>
          </a:p>
          <a:p>
            <a:r>
              <a:rPr lang="en-US" dirty="0"/>
              <a:t>These questions could be sent home for parents to use as follow-up.   </a:t>
            </a:r>
          </a:p>
          <a:p>
            <a:endParaRPr lang="en-US" dirty="0"/>
          </a:p>
          <a:p>
            <a:r>
              <a:rPr lang="en-US" dirty="0"/>
              <a:t>To make interactive - </a:t>
            </a:r>
          </a:p>
          <a:p>
            <a:r>
              <a:rPr lang="en-US" dirty="0"/>
              <a:t>Copy the blank page with just the line (located as the final page) for each question page (example -  if you used all</a:t>
            </a:r>
          </a:p>
          <a:p>
            <a:r>
              <a:rPr lang="en-US" dirty="0"/>
              <a:t>11 questions you would make 11 copies). </a:t>
            </a:r>
          </a:p>
          <a:p>
            <a:r>
              <a:rPr lang="en-US" dirty="0"/>
              <a:t>After laminating, put a strip of soft Velcro under the line.  Cut apart answer picture for each </a:t>
            </a:r>
          </a:p>
          <a:p>
            <a:r>
              <a:rPr lang="en-US" dirty="0"/>
              <a:t>corresponding question, place hard Velcro square on back of each picture and place the answer options on blank </a:t>
            </a:r>
          </a:p>
          <a:p>
            <a:r>
              <a:rPr lang="en-US" dirty="0"/>
              <a:t>line page with Velcro strip.  Answer options should follow the question they match.  </a:t>
            </a:r>
          </a:p>
          <a:p>
            <a:r>
              <a:rPr lang="en-US" dirty="0"/>
              <a:t>You can fold on the line of the question page to reveal answer choices. Add a square of soft Velcro to the </a:t>
            </a:r>
          </a:p>
          <a:p>
            <a:r>
              <a:rPr lang="en-US" dirty="0"/>
              <a:t>question page that has the blank square so child can move answer to the correct location to read the AAO strip 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pages of blank colored squares can be used for you to add pictures you need for either the Agent (red), </a:t>
            </a:r>
          </a:p>
          <a:p>
            <a:r>
              <a:rPr lang="en-US" dirty="0"/>
              <a:t>Action (green) or Object (yellow). </a:t>
            </a:r>
          </a:p>
          <a:p>
            <a:endParaRPr lang="en-US" dirty="0"/>
          </a:p>
          <a:p>
            <a:r>
              <a:rPr lang="en-US" dirty="0"/>
              <a:t>You could also copy questions and answers to put into a PowerPoint to use on the Smartboard.</a:t>
            </a:r>
          </a:p>
          <a:p>
            <a:endParaRPr lang="en-US" dirty="0"/>
          </a:p>
          <a:p>
            <a:r>
              <a:rPr lang="en-US" dirty="0"/>
              <a:t>Pictures: </a:t>
            </a:r>
            <a:r>
              <a:rPr lang="en-US" dirty="0" err="1"/>
              <a:t>Boardmaker</a:t>
            </a:r>
            <a:r>
              <a:rPr lang="en-US" dirty="0"/>
              <a:t>, </a:t>
            </a:r>
            <a:r>
              <a:rPr lang="en-US" dirty="0" err="1"/>
              <a:t>LessonPix</a:t>
            </a:r>
            <a:r>
              <a:rPr lang="en-US" dirty="0"/>
              <a:t>, Microsoft and Google images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1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3561" y="1163410"/>
            <a:ext cx="504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Who pops out of the egg?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1" y="4396807"/>
            <a:ext cx="12192000" cy="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64" y="1798768"/>
            <a:ext cx="7239207" cy="2331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85240" y="2007551"/>
            <a:ext cx="145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 of egg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9302" y="1983434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pops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10651580" y="228824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3</a:t>
            </a:r>
          </a:p>
          <a:p>
            <a:r>
              <a:rPr lang="en-US" dirty="0"/>
              <a:t>Level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12" y="4452974"/>
            <a:ext cx="2317105" cy="23171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03" y="4452973"/>
            <a:ext cx="2317105" cy="23171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771" y="4452973"/>
            <a:ext cx="2317105" cy="23171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673" y="606556"/>
            <a:ext cx="837134" cy="7083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06" y="2641875"/>
            <a:ext cx="1159386" cy="98101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770919" y="4696601"/>
            <a:ext cx="127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Butterfly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373025" y="4689725"/>
            <a:ext cx="148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Caterpillar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413079" y="468631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Chick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910" y="586691"/>
            <a:ext cx="669163" cy="6447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628" y="592039"/>
            <a:ext cx="672850" cy="639393"/>
          </a:xfrm>
          <a:prstGeom prst="rect">
            <a:avLst/>
          </a:prstGeom>
        </p:spPr>
      </p:pic>
      <p:pic>
        <p:nvPicPr>
          <p:cNvPr id="44" name="Picture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991" y="5158266"/>
            <a:ext cx="1468359" cy="1242458"/>
          </a:xfrm>
          <a:prstGeom prst="rect">
            <a:avLst/>
          </a:prstGeom>
        </p:spPr>
      </p:pic>
      <p:pic>
        <p:nvPicPr>
          <p:cNvPr id="45" name="Picture 4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087" y="5381315"/>
            <a:ext cx="867011" cy="832331"/>
          </a:xfrm>
          <a:prstGeom prst="rect">
            <a:avLst/>
          </a:prstGeom>
        </p:spPr>
      </p:pic>
      <p:pic>
        <p:nvPicPr>
          <p:cNvPr id="46" name="Picture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48" y="5134291"/>
            <a:ext cx="1357394" cy="1357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5196" y="2641875"/>
            <a:ext cx="1535948" cy="1047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6003" y="611873"/>
            <a:ext cx="998385" cy="6811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34938" y="650846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3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999911" y="650709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3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10284597" y="6507095"/>
            <a:ext cx="256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3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4701" y="381433"/>
            <a:ext cx="903750" cy="9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063E-1CB9-4527-B0BA-1B4C159D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 action="ppaction://hlinksldjump"/>
            <a:extLst>
              <a:ext uri="{FF2B5EF4-FFF2-40B4-BE49-F238E27FC236}">
                <a16:creationId xmlns:a16="http://schemas.microsoft.com/office/drawing/2014/main" id="{DD07DB2B-DFB7-4F5B-9F9C-76DE6DD9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692" y="4384026"/>
            <a:ext cx="5020108" cy="18669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18F525-2907-4A29-8A75-2881E63A8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95" y="1099930"/>
            <a:ext cx="5779605" cy="3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775</Words>
  <Application>Microsoft Office PowerPoint</Application>
  <PresentationFormat>Widescreen</PresentationFormat>
  <Paragraphs>284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The Very Hungry Caterpillar by Eric Carle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</dc:title>
  <dc:creator>Sally Vonier</dc:creator>
  <cp:lastModifiedBy>Kelly Fannin</cp:lastModifiedBy>
  <cp:revision>153</cp:revision>
  <dcterms:created xsi:type="dcterms:W3CDTF">2015-09-30T01:17:18Z</dcterms:created>
  <dcterms:modified xsi:type="dcterms:W3CDTF">2019-03-26T18:12:29Z</dcterms:modified>
</cp:coreProperties>
</file>